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8" r:id="rId2"/>
    <p:sldId id="259" r:id="rId3"/>
    <p:sldId id="260" r:id="rId4"/>
    <p:sldId id="298" r:id="rId5"/>
    <p:sldId id="304" r:id="rId6"/>
    <p:sldId id="305" r:id="rId7"/>
    <p:sldId id="265" r:id="rId8"/>
    <p:sldId id="299" r:id="rId9"/>
    <p:sldId id="300" r:id="rId10"/>
    <p:sldId id="301" r:id="rId11"/>
    <p:sldId id="302" r:id="rId12"/>
    <p:sldId id="303" r:id="rId13"/>
    <p:sldId id="295" r:id="rId14"/>
    <p:sldId id="306" r:id="rId15"/>
    <p:sldId id="311" r:id="rId16"/>
    <p:sldId id="269" r:id="rId17"/>
    <p:sldId id="307" r:id="rId18"/>
    <p:sldId id="308" r:id="rId19"/>
    <p:sldId id="270" r:id="rId20"/>
    <p:sldId id="309" r:id="rId21"/>
    <p:sldId id="271" r:id="rId22"/>
    <p:sldId id="272" r:id="rId2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7D5"/>
    <a:srgbClr val="FFFFFF"/>
    <a:srgbClr val="D4E6F0"/>
    <a:srgbClr val="FFA133"/>
    <a:srgbClr val="E6497A"/>
    <a:srgbClr val="A94665"/>
    <a:srgbClr val="5F9665"/>
    <a:srgbClr val="FEE391"/>
    <a:srgbClr val="4694D1"/>
    <a:srgbClr val="C66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3A91C0-0BA8-4DE7-9314-4F13AC21ADB1}" v="6" dt="2024-06-27T05:06:57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7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4.pn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40280AC-CC02-F841-CAE4-6A8462BFF76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3581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9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808A7-3DA0-D030-C57C-BC0C55AF876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1719513"/>
            <a:ext cx="9607296" cy="204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D242D809-EFC0-3FAC-9543-4BAE4595B5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2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64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4" name="그림 3" descr="번호, 노랑이(가) 표시된 사진&#10;&#10;자동 생성된 설명">
            <a:extLst>
              <a:ext uri="{FF2B5EF4-FFF2-40B4-BE49-F238E27FC236}">
                <a16:creationId xmlns:a16="http://schemas.microsoft.com/office/drawing/2014/main" id="{8D056175-8695-A747-1644-61D9C16F20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47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B9EB89B-5C48-412A-064A-E157E69C4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184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3E8FA5F-4737-4041-E172-B5D29E32528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44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3C4DC724-F9E9-4724-C698-DFED2D41AB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64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B0EADC1B-9572-A662-E81A-9010C3CF33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157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39C7F464-8654-C36D-A60F-1C4C8690CA02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9DA429C-F3AF-E512-609C-5A1026107885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E93037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  <p:extLst>
      <p:ext uri="{BB962C8B-B14F-4D97-AF65-F5344CB8AC3E}">
        <p14:creationId xmlns:p14="http://schemas.microsoft.com/office/powerpoint/2010/main" val="27817296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FE617BDB-B488-2282-5A12-627C9A8CEE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25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D40CD22-6FFD-1A10-9F44-E84DC6ABAD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319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723" r:id="rId19"/>
    <p:sldLayoutId id="2147483724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727" r:id="rId34"/>
    <p:sldLayoutId id="2147483725" r:id="rId35"/>
    <p:sldLayoutId id="2147483726" r:id="rId36"/>
    <p:sldLayoutId id="2147483730" r:id="rId37"/>
    <p:sldLayoutId id="2147483731" r:id="rId38"/>
    <p:sldLayoutId id="2147483732" r:id="rId39"/>
    <p:sldLayoutId id="2147483733" r:id="rId40"/>
    <p:sldLayoutId id="2147483734" r:id="rId41"/>
    <p:sldLayoutId id="2147483735" r:id="rId42"/>
    <p:sldLayoutId id="2147483728" r:id="rId43"/>
    <p:sldLayoutId id="2147483729" r:id="rId44"/>
    <p:sldLayoutId id="2147483679" r:id="rId45"/>
    <p:sldLayoutId id="2147483680" r:id="rId46"/>
    <p:sldLayoutId id="2147483681" r:id="rId47"/>
    <p:sldLayoutId id="2147483682" r:id="rId48"/>
    <p:sldLayoutId id="2147483683" r:id="rId49"/>
    <p:sldLayoutId id="2147483684" r:id="rId50"/>
    <p:sldLayoutId id="2147483685" r:id="rId51"/>
    <p:sldLayoutId id="2147483686" r:id="rId52"/>
    <p:sldLayoutId id="2147483687" r:id="rId53"/>
    <p:sldLayoutId id="2147483688" r:id="rId54"/>
    <p:sldLayoutId id="2147483689" r:id="rId55"/>
    <p:sldLayoutId id="2147483690" r:id="rId56"/>
    <p:sldLayoutId id="2147483691" r:id="rId57"/>
    <p:sldLayoutId id="2147483692" r:id="rId58"/>
    <p:sldLayoutId id="2147483693" r:id="rId59"/>
    <p:sldLayoutId id="2147483694" r:id="rId60"/>
    <p:sldLayoutId id="2147483699" r:id="rId61"/>
    <p:sldLayoutId id="2147483695" r:id="rId62"/>
    <p:sldLayoutId id="2147483696" r:id="rId63"/>
    <p:sldLayoutId id="2147483697" r:id="rId64"/>
    <p:sldLayoutId id="2147483698" r:id="rId65"/>
    <p:sldLayoutId id="2147483649" r:id="rId66"/>
    <p:sldLayoutId id="2147483700" r:id="rId67"/>
    <p:sldLayoutId id="2147483701" r:id="rId68"/>
    <p:sldLayoutId id="2147483702" r:id="rId69"/>
    <p:sldLayoutId id="2147483709" r:id="rId70"/>
    <p:sldLayoutId id="2147483713" r:id="rId71"/>
    <p:sldLayoutId id="2147483714" r:id="rId72"/>
    <p:sldLayoutId id="2147483710" r:id="rId73"/>
    <p:sldLayoutId id="2147483711" r:id="rId74"/>
    <p:sldLayoutId id="2147483712" r:id="rId75"/>
    <p:sldLayoutId id="2147483715" r:id="rId76"/>
    <p:sldLayoutId id="2147483716" r:id="rId77"/>
    <p:sldLayoutId id="2147483708" r:id="rId78"/>
    <p:sldLayoutId id="2147483717" r:id="rId79"/>
    <p:sldLayoutId id="2147483718" r:id="rId80"/>
    <p:sldLayoutId id="2147483719" r:id="rId8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0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2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hyperlink" Target="&#52488;&#46321;_&#44284;&#54617;%204-2_1&#45800;&#50896;-9&#52264;&#49884;_&#44060;&#45392;%20&#50689;&#49345;.mp4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1.png"/><Relationship Id="rId4" Type="http://schemas.openxmlformats.org/officeDocument/2006/relationships/image" Target="../media/image9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0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5AC80CE6-0FD8-7A5B-C620-58DBCC238E28}"/>
              </a:ext>
            </a:extLst>
          </p:cNvPr>
          <p:cNvGrpSpPr/>
          <p:nvPr/>
        </p:nvGrpSpPr>
        <p:grpSpPr>
          <a:xfrm>
            <a:off x="1913389" y="1805185"/>
            <a:ext cx="8365223" cy="2979248"/>
            <a:chOff x="1945851" y="1594451"/>
            <a:chExt cx="8365223" cy="2979248"/>
          </a:xfrm>
        </p:grpSpPr>
        <p:pic>
          <p:nvPicPr>
            <p:cNvPr id="23" name="그림 22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B0149205-7ADD-6DE7-14EF-B4746663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51" y="1594451"/>
              <a:ext cx="2765642" cy="297924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6AAB4D-EEA5-2883-9E94-1D1812D270CD}"/>
                </a:ext>
              </a:extLst>
            </p:cNvPr>
            <p:cNvSpPr txBox="1"/>
            <p:nvPr/>
          </p:nvSpPr>
          <p:spPr>
            <a:xfrm>
              <a:off x="4640892" y="1654216"/>
              <a:ext cx="5670182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북극성 주변의 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별자리를 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관찰해 볼까요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1BC25C5-2F0D-C469-0CF4-84DC171140A5}"/>
                </a:ext>
              </a:extLst>
            </p:cNvPr>
            <p:cNvSpPr txBox="1"/>
            <p:nvPr/>
          </p:nvSpPr>
          <p:spPr>
            <a:xfrm>
              <a:off x="2851742" y="2579446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6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12398CF4-7B33-6969-38D3-4D77722DA0FB}"/>
              </a:ext>
            </a:extLst>
          </p:cNvPr>
          <p:cNvGrpSpPr/>
          <p:nvPr/>
        </p:nvGrpSpPr>
        <p:grpSpPr>
          <a:xfrm>
            <a:off x="6320663" y="5969635"/>
            <a:ext cx="2377895" cy="400110"/>
            <a:chOff x="6325136" y="5928032"/>
            <a:chExt cx="2377895" cy="4001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DF9535-9A08-8825-CB43-043D055E7719}"/>
                </a:ext>
              </a:extLst>
            </p:cNvPr>
            <p:cNvSpPr txBox="1"/>
            <p:nvPr/>
          </p:nvSpPr>
          <p:spPr>
            <a:xfrm>
              <a:off x="7022763" y="5928032"/>
              <a:ext cx="1680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30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31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CD97F5-8BCE-895B-526A-5FE554C580F2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D0F5FCE-A19C-1138-ACC0-644604B20B5A}"/>
              </a:ext>
            </a:extLst>
          </p:cNvPr>
          <p:cNvGrpSpPr/>
          <p:nvPr/>
        </p:nvGrpSpPr>
        <p:grpSpPr>
          <a:xfrm>
            <a:off x="8796381" y="5960110"/>
            <a:ext cx="2826428" cy="400110"/>
            <a:chOff x="8781800" y="5686732"/>
            <a:chExt cx="2826428" cy="40011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528291-362C-6920-63FC-52C22CFCC10E}"/>
                </a:ext>
              </a:extLst>
            </p:cNvPr>
            <p:cNvSpPr txBox="1"/>
            <p:nvPr/>
          </p:nvSpPr>
          <p:spPr>
            <a:xfrm>
              <a:off x="9990477" y="5686732"/>
              <a:ext cx="16177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18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19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50F476F-9019-BB82-CA70-67A839CC9C75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38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D6F05A6-64FB-0997-FD67-976FDAFC1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454" y="3031981"/>
            <a:ext cx="10393178" cy="2965484"/>
          </a:xfrm>
          <a:prstGeom prst="rect">
            <a:avLst/>
          </a:prstGeom>
        </p:spPr>
      </p:pic>
      <p:pic>
        <p:nvPicPr>
          <p:cNvPr id="4" name="그림 3" descr="하늘, 스크린샷, 야외, 블루이(가) 표시된 사진&#10;&#10;자동 생성된 설명">
            <a:extLst>
              <a:ext uri="{FF2B5EF4-FFF2-40B4-BE49-F238E27FC236}">
                <a16:creationId xmlns:a16="http://schemas.microsoft.com/office/drawing/2014/main" id="{F0F6CF24-90A3-1020-C025-6683C7B9E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119" y="3408536"/>
            <a:ext cx="2370534" cy="22744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75916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천체 관측 프로그램으로 북극성 주변에는 어떤 별자리가 있는지 관찰해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CE8909C-FDF6-DF31-C65E-3A62DD9C5030}"/>
              </a:ext>
            </a:extLst>
          </p:cNvPr>
          <p:cNvGrpSpPr/>
          <p:nvPr/>
        </p:nvGrpSpPr>
        <p:grpSpPr>
          <a:xfrm rot="10800000" flipH="1">
            <a:off x="11288355" y="3522193"/>
            <a:ext cx="343093" cy="685800"/>
            <a:chOff x="11288812" y="3669049"/>
            <a:chExt cx="343093" cy="685800"/>
          </a:xfrm>
        </p:grpSpPr>
        <p:sp>
          <p:nvSpPr>
            <p:cNvPr id="8" name="object 27">
              <a:extLst>
                <a:ext uri="{FF2B5EF4-FFF2-40B4-BE49-F238E27FC236}">
                  <a16:creationId xmlns:a16="http://schemas.microsoft.com/office/drawing/2014/main" id="{2D89D01B-73CF-A7F8-0011-7E7D6E01CA3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92891C2-02FC-1EC2-0002-49E3FE7B49D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E0F5FBB-AF5A-4BA2-CFDD-CB5E75DA9F7A}"/>
              </a:ext>
            </a:extLst>
          </p:cNvPr>
          <p:cNvGrpSpPr/>
          <p:nvPr/>
        </p:nvGrpSpPr>
        <p:grpSpPr>
          <a:xfrm rot="10800000"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213C8A02-41F3-2CC5-B551-F9702871633D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40A20F47-EFC7-F690-2053-714FA8EB4DC6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6DAAD4FF-F9AC-6752-7BD6-0889D955CA45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F23D70D-E935-DC53-F894-A67B8AD8220C}"/>
              </a:ext>
            </a:extLst>
          </p:cNvPr>
          <p:cNvSpPr txBox="1"/>
          <p:nvPr/>
        </p:nvSpPr>
        <p:spPr>
          <a:xfrm>
            <a:off x="7624082" y="3455518"/>
            <a:ext cx="309154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800" b="1" spc="-150">
                <a:solidFill>
                  <a:srgbClr val="DF1856"/>
                </a:solidFill>
              </a:rPr>
              <a:t>카시오페이아자리</a:t>
            </a:r>
            <a:endParaRPr lang="en-US" altLang="ko-KR" sz="2800" b="1" spc="-150" dirty="0">
              <a:solidFill>
                <a:srgbClr val="DF185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BC06C1-EBD3-A53C-1824-E72EECD63785}"/>
              </a:ext>
            </a:extLst>
          </p:cNvPr>
          <p:cNvSpPr txBox="1"/>
          <p:nvPr/>
        </p:nvSpPr>
        <p:spPr>
          <a:xfrm>
            <a:off x="7624082" y="4073743"/>
            <a:ext cx="3091543" cy="14888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더블유</a:t>
            </a:r>
            <a:r>
              <a:rPr lang="en-US" altLang="ko-KR" sz="2800" b="1" spc="-150" dirty="0">
                <a:solidFill>
                  <a:srgbClr val="DF1856"/>
                </a:solidFill>
              </a:rPr>
              <a:t>(W) </a:t>
            </a:r>
            <a:r>
              <a:rPr lang="ko-KR" altLang="en-US" sz="2800" b="1" spc="-150" dirty="0">
                <a:solidFill>
                  <a:srgbClr val="DF1856"/>
                </a:solidFill>
              </a:rPr>
              <a:t>모양처럼 보입니다</a:t>
            </a:r>
            <a:r>
              <a:rPr lang="en-US" altLang="ko-KR" sz="2800" b="1" spc="-150" dirty="0">
                <a:solidFill>
                  <a:srgbClr val="DF1856"/>
                </a:solidFill>
              </a:rPr>
              <a:t>.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704B7321-53FE-5616-9EF4-7B0F96AF9161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21" name="object 27">
              <a:extLst>
                <a:ext uri="{FF2B5EF4-FFF2-40B4-BE49-F238E27FC236}">
                  <a16:creationId xmlns:a16="http://schemas.microsoft.com/office/drawing/2014/main" id="{195382D9-2487-EBCA-180E-AC3B1DFF1AF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3" name="object 28">
              <a:extLst>
                <a:ext uri="{FF2B5EF4-FFF2-40B4-BE49-F238E27FC236}">
                  <a16:creationId xmlns:a16="http://schemas.microsoft.com/office/drawing/2014/main" id="{6C3B6DE0-5F55-DB6B-7BBB-5169E786803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13" name="그림 12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711C8714-3F67-50A7-0E31-FD64478F6D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14" name="그림 1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40B92852-85A4-970E-5AA1-567AE2BC82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58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야외에서 별자리를 직접 관찰할 장소와 시각을 정해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18FD8BFE-2C68-3DF1-9647-FDA09EADA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1625E4DE-1BFE-44CD-62C5-B294E6A45E0D}"/>
              </a:ext>
            </a:extLst>
          </p:cNvPr>
          <p:cNvGrpSpPr/>
          <p:nvPr/>
        </p:nvGrpSpPr>
        <p:grpSpPr>
          <a:xfrm>
            <a:off x="5460643" y="3670479"/>
            <a:ext cx="5647636" cy="2119296"/>
            <a:chOff x="4187945" y="3946704"/>
            <a:chExt cx="6920334" cy="2119296"/>
          </a:xfrm>
        </p:grpSpPr>
        <p:pic>
          <p:nvPicPr>
            <p:cNvPr id="14" name="그림 13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4A44B599-98A4-1108-9A70-6582C2155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7945" y="3946704"/>
              <a:ext cx="6920334" cy="211929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6A43877-D292-6B52-BD26-C4875D8479CD}"/>
                </a:ext>
              </a:extLst>
            </p:cNvPr>
            <p:cNvSpPr txBox="1"/>
            <p:nvPr/>
          </p:nvSpPr>
          <p:spPr>
            <a:xfrm flipH="1">
              <a:off x="4503566" y="4223168"/>
              <a:ext cx="6304464" cy="1474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맑은 날 밤에 주변의 불빛이 적고 높은 건물이 앞을 가리지 않는 곳에서 별자리를 관찰해요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5" name="그림 4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3F270CC4-7C4A-0619-8108-1A1484401B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6" name="그림 5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E8CC9281-10F7-76F0-61E4-DCC4EA1D71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2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별자리를 관찰하려는 장소로 나가 북극성 주변의 별자리를 관찰해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pic>
        <p:nvPicPr>
          <p:cNvPr id="5" name="그림 4" descr="텍스트, 폰트, 레드, 상징이(가) 표시된 사진&#10;&#10;자동 생성된 설명">
            <a:extLst>
              <a:ext uri="{FF2B5EF4-FFF2-40B4-BE49-F238E27FC236}">
                <a16:creationId xmlns:a16="http://schemas.microsoft.com/office/drawing/2014/main" id="{796AD2F5-056C-F7EC-EDCE-69D88576C74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7200" y="2517754"/>
            <a:ext cx="1137500" cy="450000"/>
          </a:xfrm>
          <a:prstGeom prst="rect">
            <a:avLst/>
          </a:prstGeom>
        </p:spPr>
      </p:pic>
      <p:pic>
        <p:nvPicPr>
          <p:cNvPr id="8" name="그림 7" descr="스크린샷, 폰트, 일렉트릭 블루, 텍스트이(가) 표시된 사진&#10;&#10;자동 생성된 설명">
            <a:extLst>
              <a:ext uri="{FF2B5EF4-FFF2-40B4-BE49-F238E27FC236}">
                <a16:creationId xmlns:a16="http://schemas.microsoft.com/office/drawing/2014/main" id="{4CA74BA3-4C13-DDE0-D693-5B013ED1C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42" y="4036933"/>
            <a:ext cx="5060916" cy="631082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5802B386-9B79-E010-B19D-DA4B79788A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AC5C3354-11ED-6BCC-1929-7C051AB5785F}"/>
              </a:ext>
            </a:extLst>
          </p:cNvPr>
          <p:cNvGrpSpPr/>
          <p:nvPr/>
        </p:nvGrpSpPr>
        <p:grpSpPr>
          <a:xfrm>
            <a:off x="4623515" y="3670479"/>
            <a:ext cx="6484764" cy="2119296"/>
            <a:chOff x="3162170" y="3946704"/>
            <a:chExt cx="7946109" cy="2119296"/>
          </a:xfrm>
        </p:grpSpPr>
        <p:pic>
          <p:nvPicPr>
            <p:cNvPr id="14" name="그림 13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21CC4179-AA32-3BA5-4C04-A9781163E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2170" y="3946704"/>
              <a:ext cx="7946109" cy="211929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74DCB1-299C-9CEF-E816-8792B9F963E0}"/>
                </a:ext>
              </a:extLst>
            </p:cNvPr>
            <p:cNvSpPr txBox="1"/>
            <p:nvPr/>
          </p:nvSpPr>
          <p:spPr>
            <a:xfrm flipH="1">
              <a:off x="3414667" y="4223168"/>
              <a:ext cx="7393362" cy="1474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북극성 주변에서 별자리를 찾기 어려울 때는 천체 관측 프로그램을 참고하면 쉽게 찾을 수 있어요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6" name="그림 5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89BDE3E5-6B30-DFE9-35EA-E87554124C2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9AF67581-9B4B-95A7-5F13-41191904D0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33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FA3B374-70E6-6909-7E06-8A36E7344455}"/>
              </a:ext>
            </a:extLst>
          </p:cNvPr>
          <p:cNvGrpSpPr/>
          <p:nvPr/>
        </p:nvGrpSpPr>
        <p:grpSpPr>
          <a:xfrm>
            <a:off x="1041755" y="2295291"/>
            <a:ext cx="10147860" cy="1796079"/>
            <a:chOff x="1041755" y="1114223"/>
            <a:chExt cx="10147860" cy="1796079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47DEBB8-4E34-4B94-6F60-D48075DB05B3}"/>
                </a:ext>
              </a:extLst>
            </p:cNvPr>
            <p:cNvGrpSpPr/>
            <p:nvPr/>
          </p:nvGrpSpPr>
          <p:grpSpPr>
            <a:xfrm>
              <a:off x="1041755" y="1114223"/>
              <a:ext cx="1035054" cy="996880"/>
              <a:chOff x="1041755" y="876130"/>
              <a:chExt cx="1035054" cy="996880"/>
            </a:xfrm>
          </p:grpSpPr>
          <p:sp>
            <p:nvSpPr>
              <p:cNvPr id="10" name="object 10">
                <a:extLst>
                  <a:ext uri="{FF2B5EF4-FFF2-40B4-BE49-F238E27FC236}">
                    <a16:creationId xmlns:a16="http://schemas.microsoft.com/office/drawing/2014/main" id="{BF13C6AF-3673-996A-C0C9-BA10AEFB4703}"/>
                  </a:ext>
                </a:extLst>
              </p:cNvPr>
              <p:cNvSpPr/>
              <p:nvPr/>
            </p:nvSpPr>
            <p:spPr>
              <a:xfrm>
                <a:off x="1041755" y="876130"/>
                <a:ext cx="1035054" cy="387375"/>
              </a:xfrm>
              <a:custGeom>
                <a:avLst/>
                <a:gdLst/>
                <a:ahLst/>
                <a:cxnLst/>
                <a:rect l="l" t="t" r="r" b="b"/>
                <a:pathLst>
                  <a:path w="1706879" h="638810">
                    <a:moveTo>
                      <a:pt x="1387392" y="0"/>
                    </a:moveTo>
                    <a:lnTo>
                      <a:pt x="319362" y="0"/>
                    </a:lnTo>
                    <a:lnTo>
                      <a:pt x="272169" y="3462"/>
                    </a:lnTo>
                    <a:lnTo>
                      <a:pt x="227126" y="13521"/>
                    </a:lnTo>
                    <a:lnTo>
                      <a:pt x="184727" y="29682"/>
                    </a:lnTo>
                    <a:lnTo>
                      <a:pt x="145466" y="51451"/>
                    </a:lnTo>
                    <a:lnTo>
                      <a:pt x="109837" y="78334"/>
                    </a:lnTo>
                    <a:lnTo>
                      <a:pt x="78334" y="109837"/>
                    </a:lnTo>
                    <a:lnTo>
                      <a:pt x="51451" y="145466"/>
                    </a:lnTo>
                    <a:lnTo>
                      <a:pt x="29682" y="184727"/>
                    </a:lnTo>
                    <a:lnTo>
                      <a:pt x="13521" y="227126"/>
                    </a:lnTo>
                    <a:lnTo>
                      <a:pt x="3462" y="272169"/>
                    </a:lnTo>
                    <a:lnTo>
                      <a:pt x="0" y="319362"/>
                    </a:lnTo>
                    <a:lnTo>
                      <a:pt x="3462" y="366554"/>
                    </a:lnTo>
                    <a:lnTo>
                      <a:pt x="13521" y="411597"/>
                    </a:lnTo>
                    <a:lnTo>
                      <a:pt x="29682" y="453996"/>
                    </a:lnTo>
                    <a:lnTo>
                      <a:pt x="51451" y="493257"/>
                    </a:lnTo>
                    <a:lnTo>
                      <a:pt x="78334" y="528886"/>
                    </a:lnTo>
                    <a:lnTo>
                      <a:pt x="109837" y="560389"/>
                    </a:lnTo>
                    <a:lnTo>
                      <a:pt x="145466" y="587272"/>
                    </a:lnTo>
                    <a:lnTo>
                      <a:pt x="184727" y="609041"/>
                    </a:lnTo>
                    <a:lnTo>
                      <a:pt x="227126" y="625202"/>
                    </a:lnTo>
                    <a:lnTo>
                      <a:pt x="272169" y="635261"/>
                    </a:lnTo>
                    <a:lnTo>
                      <a:pt x="319362" y="638724"/>
                    </a:lnTo>
                    <a:lnTo>
                      <a:pt x="1387392" y="638724"/>
                    </a:lnTo>
                    <a:lnTo>
                      <a:pt x="1434585" y="635261"/>
                    </a:lnTo>
                    <a:lnTo>
                      <a:pt x="1479628" y="625202"/>
                    </a:lnTo>
                    <a:lnTo>
                      <a:pt x="1522027" y="609041"/>
                    </a:lnTo>
                    <a:lnTo>
                      <a:pt x="1561288" y="587272"/>
                    </a:lnTo>
                    <a:lnTo>
                      <a:pt x="1596917" y="560389"/>
                    </a:lnTo>
                    <a:lnTo>
                      <a:pt x="1628420" y="528886"/>
                    </a:lnTo>
                    <a:lnTo>
                      <a:pt x="1655303" y="493257"/>
                    </a:lnTo>
                    <a:lnTo>
                      <a:pt x="1677071" y="453996"/>
                    </a:lnTo>
                    <a:lnTo>
                      <a:pt x="1693232" y="411597"/>
                    </a:lnTo>
                    <a:lnTo>
                      <a:pt x="1703291" y="366554"/>
                    </a:lnTo>
                    <a:lnTo>
                      <a:pt x="1706754" y="319362"/>
                    </a:lnTo>
                    <a:lnTo>
                      <a:pt x="1703291" y="272169"/>
                    </a:lnTo>
                    <a:lnTo>
                      <a:pt x="1693232" y="227126"/>
                    </a:lnTo>
                    <a:lnTo>
                      <a:pt x="1677071" y="184727"/>
                    </a:lnTo>
                    <a:lnTo>
                      <a:pt x="1655303" y="145466"/>
                    </a:lnTo>
                    <a:lnTo>
                      <a:pt x="1628420" y="109837"/>
                    </a:lnTo>
                    <a:lnTo>
                      <a:pt x="1596917" y="78334"/>
                    </a:lnTo>
                    <a:lnTo>
                      <a:pt x="1561288" y="51451"/>
                    </a:lnTo>
                    <a:lnTo>
                      <a:pt x="1522027" y="29682"/>
                    </a:lnTo>
                    <a:lnTo>
                      <a:pt x="1479628" y="13521"/>
                    </a:lnTo>
                    <a:lnTo>
                      <a:pt x="1434585" y="3462"/>
                    </a:lnTo>
                    <a:lnTo>
                      <a:pt x="1387392" y="0"/>
                    </a:lnTo>
                    <a:close/>
                  </a:path>
                </a:pathLst>
              </a:custGeom>
              <a:solidFill>
                <a:srgbClr val="FBC8B3"/>
              </a:solidFill>
            </p:spPr>
            <p:txBody>
              <a:bodyPr wrap="square" lIns="0" tIns="0" rIns="0" bIns="0" rtlCol="0"/>
              <a:lstStyle/>
              <a:p>
                <a:endParaRPr sz="1092" dirty="0"/>
              </a:p>
            </p:txBody>
          </p:sp>
          <p:sp>
            <p:nvSpPr>
              <p:cNvPr id="11" name="object 11">
                <a:extLst>
                  <a:ext uri="{FF2B5EF4-FFF2-40B4-BE49-F238E27FC236}">
                    <a16:creationId xmlns:a16="http://schemas.microsoft.com/office/drawing/2014/main" id="{BC93ED97-9149-DD9D-3D4B-48CDC5CEA67E}"/>
                  </a:ext>
                </a:extLst>
              </p:cNvPr>
              <p:cNvSpPr/>
              <p:nvPr/>
            </p:nvSpPr>
            <p:spPr>
              <a:xfrm>
                <a:off x="1223987" y="922165"/>
                <a:ext cx="668857" cy="287643"/>
              </a:xfrm>
              <a:custGeom>
                <a:avLst/>
                <a:gdLst/>
                <a:ahLst/>
                <a:cxnLst/>
                <a:rect l="l" t="t" r="r" b="b"/>
                <a:pathLst>
                  <a:path w="1102995" h="474345">
                    <a:moveTo>
                      <a:pt x="86384" y="39265"/>
                    </a:moveTo>
                    <a:lnTo>
                      <a:pt x="8900" y="39265"/>
                    </a:lnTo>
                    <a:lnTo>
                      <a:pt x="11517" y="112038"/>
                    </a:lnTo>
                    <a:lnTo>
                      <a:pt x="22512" y="305226"/>
                    </a:lnTo>
                    <a:lnTo>
                      <a:pt x="72772" y="305226"/>
                    </a:lnTo>
                    <a:lnTo>
                      <a:pt x="83767" y="112038"/>
                    </a:lnTo>
                    <a:lnTo>
                      <a:pt x="86384" y="39265"/>
                    </a:lnTo>
                    <a:close/>
                  </a:path>
                  <a:path w="1102995" h="474345">
                    <a:moveTo>
                      <a:pt x="47642" y="343968"/>
                    </a:moveTo>
                    <a:lnTo>
                      <a:pt x="28713" y="347846"/>
                    </a:lnTo>
                    <a:lnTo>
                      <a:pt x="13612" y="358496"/>
                    </a:lnTo>
                    <a:lnTo>
                      <a:pt x="3615" y="374448"/>
                    </a:lnTo>
                    <a:lnTo>
                      <a:pt x="0" y="394228"/>
                    </a:lnTo>
                    <a:lnTo>
                      <a:pt x="3615" y="414008"/>
                    </a:lnTo>
                    <a:lnTo>
                      <a:pt x="13612" y="429960"/>
                    </a:lnTo>
                    <a:lnTo>
                      <a:pt x="28713" y="440611"/>
                    </a:lnTo>
                    <a:lnTo>
                      <a:pt x="47642" y="444489"/>
                    </a:lnTo>
                    <a:lnTo>
                      <a:pt x="66653" y="440611"/>
                    </a:lnTo>
                    <a:lnTo>
                      <a:pt x="81934" y="429960"/>
                    </a:lnTo>
                    <a:lnTo>
                      <a:pt x="92111" y="414008"/>
                    </a:lnTo>
                    <a:lnTo>
                      <a:pt x="95808" y="394228"/>
                    </a:lnTo>
                    <a:lnTo>
                      <a:pt x="92111" y="374448"/>
                    </a:lnTo>
                    <a:lnTo>
                      <a:pt x="81934" y="358496"/>
                    </a:lnTo>
                    <a:lnTo>
                      <a:pt x="66653" y="347846"/>
                    </a:lnTo>
                    <a:lnTo>
                      <a:pt x="47642" y="343968"/>
                    </a:lnTo>
                    <a:close/>
                  </a:path>
                  <a:path w="1102995" h="474345">
                    <a:moveTo>
                      <a:pt x="367883" y="30889"/>
                    </a:moveTo>
                    <a:lnTo>
                      <a:pt x="316290" y="40018"/>
                    </a:lnTo>
                    <a:lnTo>
                      <a:pt x="274758" y="65443"/>
                    </a:lnTo>
                    <a:lnTo>
                      <a:pt x="247067" y="104218"/>
                    </a:lnTo>
                    <a:lnTo>
                      <a:pt x="236997" y="153398"/>
                    </a:lnTo>
                    <a:lnTo>
                      <a:pt x="247067" y="202358"/>
                    </a:lnTo>
                    <a:lnTo>
                      <a:pt x="274758" y="241157"/>
                    </a:lnTo>
                    <a:lnTo>
                      <a:pt x="316290" y="266704"/>
                    </a:lnTo>
                    <a:lnTo>
                      <a:pt x="367883" y="275907"/>
                    </a:lnTo>
                    <a:lnTo>
                      <a:pt x="419174" y="266704"/>
                    </a:lnTo>
                    <a:lnTo>
                      <a:pt x="460551" y="241157"/>
                    </a:lnTo>
                    <a:lnTo>
                      <a:pt x="478309" y="216223"/>
                    </a:lnTo>
                    <a:lnTo>
                      <a:pt x="367883" y="216223"/>
                    </a:lnTo>
                    <a:lnTo>
                      <a:pt x="342745" y="211929"/>
                    </a:lnTo>
                    <a:lnTo>
                      <a:pt x="322662" y="199535"/>
                    </a:lnTo>
                    <a:lnTo>
                      <a:pt x="309353" y="179780"/>
                    </a:lnTo>
                    <a:lnTo>
                      <a:pt x="304535" y="153398"/>
                    </a:lnTo>
                    <a:lnTo>
                      <a:pt x="309353" y="127016"/>
                    </a:lnTo>
                    <a:lnTo>
                      <a:pt x="322662" y="107261"/>
                    </a:lnTo>
                    <a:lnTo>
                      <a:pt x="342745" y="94867"/>
                    </a:lnTo>
                    <a:lnTo>
                      <a:pt x="367883" y="90573"/>
                    </a:lnTo>
                    <a:lnTo>
                      <a:pt x="478460" y="90573"/>
                    </a:lnTo>
                    <a:lnTo>
                      <a:pt x="460551" y="65443"/>
                    </a:lnTo>
                    <a:lnTo>
                      <a:pt x="419174" y="40018"/>
                    </a:lnTo>
                    <a:lnTo>
                      <a:pt x="367883" y="30889"/>
                    </a:lnTo>
                    <a:close/>
                  </a:path>
                  <a:path w="1102995" h="474345">
                    <a:moveTo>
                      <a:pt x="478460" y="90573"/>
                    </a:moveTo>
                    <a:lnTo>
                      <a:pt x="367883" y="90573"/>
                    </a:lnTo>
                    <a:lnTo>
                      <a:pt x="392801" y="94867"/>
                    </a:lnTo>
                    <a:lnTo>
                      <a:pt x="412908" y="107261"/>
                    </a:lnTo>
                    <a:lnTo>
                      <a:pt x="426340" y="127016"/>
                    </a:lnTo>
                    <a:lnTo>
                      <a:pt x="431232" y="153398"/>
                    </a:lnTo>
                    <a:lnTo>
                      <a:pt x="426340" y="179780"/>
                    </a:lnTo>
                    <a:lnTo>
                      <a:pt x="412908" y="199535"/>
                    </a:lnTo>
                    <a:lnTo>
                      <a:pt x="392801" y="211929"/>
                    </a:lnTo>
                    <a:lnTo>
                      <a:pt x="367883" y="216223"/>
                    </a:lnTo>
                    <a:lnTo>
                      <a:pt x="478309" y="216223"/>
                    </a:lnTo>
                    <a:lnTo>
                      <a:pt x="488184" y="202358"/>
                    </a:lnTo>
                    <a:lnTo>
                      <a:pt x="498246" y="153398"/>
                    </a:lnTo>
                    <a:lnTo>
                      <a:pt x="488184" y="104218"/>
                    </a:lnTo>
                    <a:lnTo>
                      <a:pt x="478460" y="90573"/>
                    </a:lnTo>
                    <a:close/>
                  </a:path>
                  <a:path w="1102995" h="474345">
                    <a:moveTo>
                      <a:pt x="371025" y="314650"/>
                    </a:moveTo>
                    <a:lnTo>
                      <a:pt x="301917" y="314650"/>
                    </a:lnTo>
                    <a:lnTo>
                      <a:pt x="301917" y="473807"/>
                    </a:lnTo>
                    <a:lnTo>
                      <a:pt x="630179" y="473807"/>
                    </a:lnTo>
                    <a:lnTo>
                      <a:pt x="630179" y="418835"/>
                    </a:lnTo>
                    <a:lnTo>
                      <a:pt x="371025" y="418835"/>
                    </a:lnTo>
                    <a:lnTo>
                      <a:pt x="371025" y="314650"/>
                    </a:lnTo>
                    <a:close/>
                  </a:path>
                  <a:path w="1102995" h="474345">
                    <a:moveTo>
                      <a:pt x="612902" y="0"/>
                    </a:moveTo>
                    <a:lnTo>
                      <a:pt x="543794" y="0"/>
                    </a:lnTo>
                    <a:lnTo>
                      <a:pt x="543794" y="350774"/>
                    </a:lnTo>
                    <a:lnTo>
                      <a:pt x="612902" y="350774"/>
                    </a:lnTo>
                    <a:lnTo>
                      <a:pt x="612902" y="194758"/>
                    </a:lnTo>
                    <a:lnTo>
                      <a:pt x="676775" y="194758"/>
                    </a:lnTo>
                    <a:lnTo>
                      <a:pt x="676775" y="138215"/>
                    </a:lnTo>
                    <a:lnTo>
                      <a:pt x="612902" y="138215"/>
                    </a:lnTo>
                    <a:lnTo>
                      <a:pt x="612902" y="0"/>
                    </a:lnTo>
                    <a:close/>
                  </a:path>
                  <a:path w="1102995" h="474345">
                    <a:moveTo>
                      <a:pt x="843221" y="322503"/>
                    </a:moveTo>
                    <a:lnTo>
                      <a:pt x="774113" y="322503"/>
                    </a:lnTo>
                    <a:lnTo>
                      <a:pt x="774113" y="473807"/>
                    </a:lnTo>
                    <a:lnTo>
                      <a:pt x="1102899" y="473807"/>
                    </a:lnTo>
                    <a:lnTo>
                      <a:pt x="1102899" y="418835"/>
                    </a:lnTo>
                    <a:lnTo>
                      <a:pt x="843221" y="418835"/>
                    </a:lnTo>
                    <a:lnTo>
                      <a:pt x="843221" y="322503"/>
                    </a:lnTo>
                    <a:close/>
                  </a:path>
                  <a:path w="1102995" h="474345">
                    <a:moveTo>
                      <a:pt x="1091904" y="0"/>
                    </a:moveTo>
                    <a:lnTo>
                      <a:pt x="1022796" y="0"/>
                    </a:lnTo>
                    <a:lnTo>
                      <a:pt x="1022796" y="124603"/>
                    </a:lnTo>
                    <a:lnTo>
                      <a:pt x="947406" y="124603"/>
                    </a:lnTo>
                    <a:lnTo>
                      <a:pt x="947406" y="180622"/>
                    </a:lnTo>
                    <a:lnTo>
                      <a:pt x="1022796" y="180622"/>
                    </a:lnTo>
                    <a:lnTo>
                      <a:pt x="1022796" y="351821"/>
                    </a:lnTo>
                    <a:lnTo>
                      <a:pt x="1091904" y="351821"/>
                    </a:lnTo>
                    <a:lnTo>
                      <a:pt x="1091904" y="0"/>
                    </a:lnTo>
                    <a:close/>
                  </a:path>
                  <a:path w="1102995" h="474345">
                    <a:moveTo>
                      <a:pt x="870445" y="87431"/>
                    </a:moveTo>
                    <a:lnTo>
                      <a:pt x="799767" y="87431"/>
                    </a:lnTo>
                    <a:lnTo>
                      <a:pt x="799767" y="94237"/>
                    </a:lnTo>
                    <a:lnTo>
                      <a:pt x="793132" y="139647"/>
                    </a:lnTo>
                    <a:lnTo>
                      <a:pt x="772608" y="182258"/>
                    </a:lnTo>
                    <a:lnTo>
                      <a:pt x="737260" y="218293"/>
                    </a:lnTo>
                    <a:lnTo>
                      <a:pt x="686157" y="243971"/>
                    </a:lnTo>
                    <a:lnTo>
                      <a:pt x="720711" y="298943"/>
                    </a:lnTo>
                    <a:lnTo>
                      <a:pt x="759625" y="281331"/>
                    </a:lnTo>
                    <a:lnTo>
                      <a:pt x="791717" y="257387"/>
                    </a:lnTo>
                    <a:lnTo>
                      <a:pt x="817232" y="228044"/>
                    </a:lnTo>
                    <a:lnTo>
                      <a:pt x="836415" y="194234"/>
                    </a:lnTo>
                    <a:lnTo>
                      <a:pt x="914060" y="194234"/>
                    </a:lnTo>
                    <a:lnTo>
                      <a:pt x="896426" y="176434"/>
                    </a:lnTo>
                    <a:lnTo>
                      <a:pt x="876785" y="136350"/>
                    </a:lnTo>
                    <a:lnTo>
                      <a:pt x="870523" y="94237"/>
                    </a:lnTo>
                    <a:lnTo>
                      <a:pt x="870445" y="87431"/>
                    </a:lnTo>
                    <a:close/>
                  </a:path>
                  <a:path w="1102995" h="474345">
                    <a:moveTo>
                      <a:pt x="914060" y="194234"/>
                    </a:moveTo>
                    <a:lnTo>
                      <a:pt x="836415" y="194234"/>
                    </a:lnTo>
                    <a:lnTo>
                      <a:pt x="854690" y="225025"/>
                    </a:lnTo>
                    <a:lnTo>
                      <a:pt x="878953" y="251693"/>
                    </a:lnTo>
                    <a:lnTo>
                      <a:pt x="909302" y="273453"/>
                    </a:lnTo>
                    <a:lnTo>
                      <a:pt x="945835" y="289519"/>
                    </a:lnTo>
                    <a:lnTo>
                      <a:pt x="979342" y="235594"/>
                    </a:lnTo>
                    <a:lnTo>
                      <a:pt x="930301" y="210628"/>
                    </a:lnTo>
                    <a:lnTo>
                      <a:pt x="914060" y="194234"/>
                    </a:lnTo>
                    <a:close/>
                  </a:path>
                  <a:path w="1102995" h="474345">
                    <a:moveTo>
                      <a:pt x="964159" y="32459"/>
                    </a:moveTo>
                    <a:lnTo>
                      <a:pt x="705005" y="32459"/>
                    </a:lnTo>
                    <a:lnTo>
                      <a:pt x="705005" y="87431"/>
                    </a:lnTo>
                    <a:lnTo>
                      <a:pt x="964159" y="87431"/>
                    </a:lnTo>
                    <a:lnTo>
                      <a:pt x="964159" y="32459"/>
                    </a:lnTo>
                    <a:close/>
                  </a:path>
                </a:pathLst>
              </a:custGeom>
              <a:solidFill>
                <a:srgbClr val="E93037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pic>
            <p:nvPicPr>
              <p:cNvPr id="12" name="object 12">
                <a:extLst>
                  <a:ext uri="{FF2B5EF4-FFF2-40B4-BE49-F238E27FC236}">
                    <a16:creationId xmlns:a16="http://schemas.microsoft.com/office/drawing/2014/main" id="{36037D1B-EE25-5866-7CD0-25A20421EB37}"/>
                  </a:ext>
                </a:extLst>
              </p:cNvPr>
              <p:cNvPicPr/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19543" y="1720621"/>
                <a:ext cx="152389" cy="152389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3B34763-7A27-9D33-CF36-D055FB5144FA}"/>
                </a:ext>
              </a:extLst>
            </p:cNvPr>
            <p:cNvSpPr txBox="1"/>
            <p:nvPr/>
          </p:nvSpPr>
          <p:spPr>
            <a:xfrm>
              <a:off x="1477960" y="1709973"/>
              <a:ext cx="97116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b="1" spc="-150" dirty="0"/>
                <a:t>별자리를 관찰할 때에는 보호자와 함께 관찰하며</a:t>
              </a:r>
              <a:r>
                <a:rPr lang="en-US" altLang="ko-KR" sz="3600" b="1" spc="-150" dirty="0"/>
                <a:t>, </a:t>
              </a:r>
              <a:r>
                <a:rPr lang="ko-KR" altLang="en-US" sz="3600" b="1" spc="-150" dirty="0"/>
                <a:t>너무 늦은 시각까지 관찰하지 않도록 해요</a:t>
              </a:r>
              <a:r>
                <a:rPr lang="en-US" altLang="ko-KR" sz="3600" b="1" spc="-150" dirty="0"/>
                <a:t>.</a:t>
              </a:r>
            </a:p>
          </p:txBody>
        </p:sp>
        <p:pic>
          <p:nvPicPr>
            <p:cNvPr id="7" name="object 12">
              <a:extLst>
                <a:ext uri="{FF2B5EF4-FFF2-40B4-BE49-F238E27FC236}">
                  <a16:creationId xmlns:a16="http://schemas.microsoft.com/office/drawing/2014/main" id="{6A2E7BB1-5115-0038-896E-1F50BF99013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543" y="1958714"/>
              <a:ext cx="152389" cy="152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0551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46451F5-7E7D-2CB1-47EE-0CEEFB6C1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74678"/>
            <a:ext cx="10540885" cy="53800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8B7C7D-05CD-94E3-21F2-D3F8FD3169A5}"/>
              </a:ext>
            </a:extLst>
          </p:cNvPr>
          <p:cNvSpPr txBox="1"/>
          <p:nvPr/>
        </p:nvSpPr>
        <p:spPr>
          <a:xfrm>
            <a:off x="3018744" y="1731354"/>
            <a:ext cx="3091543" cy="69752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○○ 월 ○○ 일</a:t>
            </a:r>
            <a:endParaRPr lang="en-US" altLang="ko-KR" sz="2800" b="1" spc="-150" dirty="0">
              <a:solidFill>
                <a:srgbClr val="DF1856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A670FC-E754-CD2C-9DC5-5A7DDB14A749}"/>
              </a:ext>
            </a:extLst>
          </p:cNvPr>
          <p:cNvSpPr txBox="1"/>
          <p:nvPr/>
        </p:nvSpPr>
        <p:spPr>
          <a:xfrm>
            <a:off x="8733744" y="1731354"/>
            <a:ext cx="2210481" cy="69752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오후 </a:t>
            </a:r>
            <a:r>
              <a:rPr lang="en-US" altLang="ko-KR" sz="2800" b="1" spc="-150" dirty="0">
                <a:solidFill>
                  <a:srgbClr val="DF1856"/>
                </a:solidFill>
              </a:rPr>
              <a:t>8</a:t>
            </a:r>
            <a:r>
              <a:rPr lang="ko-KR" altLang="en-US" sz="2800" b="1" spc="-150" dirty="0">
                <a:solidFill>
                  <a:srgbClr val="DF1856"/>
                </a:solidFill>
              </a:rPr>
              <a:t>시</a:t>
            </a:r>
            <a:endParaRPr lang="en-US" altLang="ko-KR" sz="2800" b="1" spc="-150" dirty="0">
              <a:solidFill>
                <a:srgbClr val="DF1856"/>
              </a:solidFill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CD43D2B-1012-48B1-7876-11F3504E9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726" y="4333541"/>
            <a:ext cx="598547" cy="59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16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754F27D-EFAE-4302-BF08-905BA8B50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6" y="496941"/>
            <a:ext cx="10636070" cy="5718442"/>
          </a:xfrm>
          <a:prstGeom prst="rect">
            <a:avLst/>
          </a:prstGeom>
        </p:spPr>
      </p:pic>
      <p:sp>
        <p:nvSpPr>
          <p:cNvPr id="10" name="직사각형 9">
            <a:extLst>
              <a:ext uri="{FF2B5EF4-FFF2-40B4-BE49-F238E27FC236}">
                <a16:creationId xmlns:a16="http://schemas.microsoft.com/office/drawing/2014/main" id="{8718E57B-A7A5-C371-D7E4-9F269EED0EAF}"/>
              </a:ext>
            </a:extLst>
          </p:cNvPr>
          <p:cNvSpPr/>
          <p:nvPr/>
        </p:nvSpPr>
        <p:spPr>
          <a:xfrm>
            <a:off x="1073239" y="546101"/>
            <a:ext cx="10032643" cy="52882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05A6A12-B15C-045C-1BE7-330EE77D6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26" y="496941"/>
            <a:ext cx="10363873" cy="891364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6DE90BCF-B166-3013-45A8-8202635E5EA9}"/>
              </a:ext>
            </a:extLst>
          </p:cNvPr>
          <p:cNvGrpSpPr/>
          <p:nvPr/>
        </p:nvGrpSpPr>
        <p:grpSpPr>
          <a:xfrm>
            <a:off x="2999409" y="1437465"/>
            <a:ext cx="5891558" cy="4606873"/>
            <a:chOff x="2868781" y="1388305"/>
            <a:chExt cx="5891558" cy="4606873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C4A6011B-5C2E-DD22-EF3A-83673F066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74877" y="1388305"/>
              <a:ext cx="5885462" cy="3544492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9A34FCFC-F291-277D-AAFB-AF4AFB491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68781" y="4654785"/>
              <a:ext cx="5885462" cy="13403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5404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D38707E-2E74-D324-0504-591CC655B68A}"/>
              </a:ext>
            </a:extLst>
          </p:cNvPr>
          <p:cNvSpPr/>
          <p:nvPr/>
        </p:nvSpPr>
        <p:spPr>
          <a:xfrm>
            <a:off x="1129492" y="3059249"/>
            <a:ext cx="10040078" cy="932936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6C634351-2AB6-9EF0-4DF5-57C2A640D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250509"/>
            <a:ext cx="539682" cy="5396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F8E40C-D3BF-1751-85C5-211B3C8CBB9F}"/>
              </a:ext>
            </a:extLst>
          </p:cNvPr>
          <p:cNvSpPr txBox="1"/>
          <p:nvPr/>
        </p:nvSpPr>
        <p:spPr>
          <a:xfrm>
            <a:off x="1363500" y="3241119"/>
            <a:ext cx="9487675" cy="5539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r>
              <a:rPr lang="ko-KR" altLang="en-US" sz="3000" b="1" dirty="0">
                <a:solidFill>
                  <a:srgbClr val="DF1856"/>
                </a:solidFill>
              </a:rPr>
              <a:t>큰곰자리</a:t>
            </a:r>
            <a:r>
              <a:rPr lang="en-US" altLang="ko-KR" sz="3000" b="1" dirty="0">
                <a:solidFill>
                  <a:srgbClr val="DF1856"/>
                </a:solidFill>
              </a:rPr>
              <a:t>, </a:t>
            </a:r>
            <a:r>
              <a:rPr lang="ko-KR" altLang="en-US" sz="3000" b="1" dirty="0">
                <a:solidFill>
                  <a:srgbClr val="DF1856"/>
                </a:solidFill>
              </a:rPr>
              <a:t>작은곰자리</a:t>
            </a:r>
            <a:r>
              <a:rPr lang="en-US" altLang="ko-KR" sz="3000" b="1" dirty="0">
                <a:solidFill>
                  <a:srgbClr val="DF1856"/>
                </a:solidFill>
              </a:rPr>
              <a:t>, </a:t>
            </a:r>
            <a:r>
              <a:rPr lang="ko-KR" altLang="en-US" sz="3000" b="1" dirty="0">
                <a:solidFill>
                  <a:srgbClr val="DF1856"/>
                </a:solidFill>
              </a:rPr>
              <a:t>카시오페이아자리가 있습니다</a:t>
            </a:r>
            <a:r>
              <a:rPr lang="en-US" altLang="ko-KR" sz="3000" b="1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04F108-32FA-8D7F-1DBF-AA38CC0B3304}"/>
              </a:ext>
            </a:extLst>
          </p:cNvPr>
          <p:cNvSpPr txBox="1"/>
          <p:nvPr/>
        </p:nvSpPr>
        <p:spPr>
          <a:xfrm>
            <a:off x="1018573" y="1720118"/>
            <a:ext cx="10127136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북극성 주변의 별자리에는 어떤 것이 있는지 친구들과 이야기해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2F964D-15CC-0574-8FD0-DBA2237CD4C4}"/>
              </a:ext>
            </a:extLst>
          </p:cNvPr>
          <p:cNvSpPr txBox="1"/>
          <p:nvPr/>
        </p:nvSpPr>
        <p:spPr>
          <a:xfrm>
            <a:off x="8756914" y="1188132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2120E3-9ADD-199C-D891-9A6B04CCBE65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</p:spTree>
    <p:extLst>
      <p:ext uri="{BB962C8B-B14F-4D97-AF65-F5344CB8AC3E}">
        <p14:creationId xmlns:p14="http://schemas.microsoft.com/office/powerpoint/2010/main" val="29060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824527-F914-3D73-4D38-19E2A2DB899E}"/>
              </a:ext>
            </a:extLst>
          </p:cNvPr>
          <p:cNvSpPr txBox="1"/>
          <p:nvPr/>
        </p:nvSpPr>
        <p:spPr>
          <a:xfrm>
            <a:off x="2058925" y="432811"/>
            <a:ext cx="4103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>
                <a:latin typeface="+mn-ea"/>
              </a:rPr>
              <a:t>북극성 주변의 별자리</a:t>
            </a:r>
            <a:endParaRPr lang="ko-KR" altLang="en-US" sz="2800" b="1" spc="-60" dirty="0">
              <a:latin typeface="+mn-ea"/>
            </a:endParaRPr>
          </a:p>
        </p:txBody>
      </p:sp>
      <p:pic>
        <p:nvPicPr>
          <p:cNvPr id="20" name="그림 19">
            <a:hlinkClick r:id="rId2"/>
            <a:extLst>
              <a:ext uri="{FF2B5EF4-FFF2-40B4-BE49-F238E27FC236}">
                <a16:creationId xmlns:a16="http://schemas.microsoft.com/office/drawing/2014/main" id="{9AD9BD0F-A5B8-4327-034B-D35BFC09F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535" y="301319"/>
            <a:ext cx="898929" cy="74643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197E6E9-49B7-0062-E3FF-2A80094E8E6D}"/>
              </a:ext>
            </a:extLst>
          </p:cNvPr>
          <p:cNvSpPr txBox="1"/>
          <p:nvPr/>
        </p:nvSpPr>
        <p:spPr>
          <a:xfrm>
            <a:off x="1027515" y="2856091"/>
            <a:ext cx="10739611" cy="147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큰곰자리의 꼬리 부분에 국자 모양으로 보이는 일곱 개의 별을  북두칠성  이라고 합니다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524B4A-C9ED-C6D0-45BC-DA040C129BA7}"/>
              </a:ext>
            </a:extLst>
          </p:cNvPr>
          <p:cNvSpPr txBox="1"/>
          <p:nvPr/>
        </p:nvSpPr>
        <p:spPr>
          <a:xfrm>
            <a:off x="1027514" y="1214668"/>
            <a:ext cx="10859685" cy="147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0000">
              <a:lnSpc>
                <a:spcPct val="150000"/>
              </a:lnSpc>
            </a:pPr>
            <a:r>
              <a:rPr lang="ko-KR" altLang="en-US" sz="3200" b="1" dirty="0">
                <a:latin typeface="+mn-ea"/>
              </a:rPr>
              <a:t>우리나라 북쪽 밤하늘의  북극성  주변에서  큰곰자리</a:t>
            </a:r>
            <a:r>
              <a:rPr lang="en-US" altLang="ko-KR" sz="3200" b="1" dirty="0">
                <a:latin typeface="+mn-ea"/>
              </a:rPr>
              <a:t>  ,  	</a:t>
            </a:r>
            <a:r>
              <a:rPr lang="ko-KR" altLang="en-US" sz="3200" b="1" dirty="0">
                <a:latin typeface="+mn-ea"/>
              </a:rPr>
              <a:t>작은곰자리</a:t>
            </a:r>
            <a:r>
              <a:rPr lang="en-US" altLang="ko-KR" sz="3200" b="1" dirty="0">
                <a:latin typeface="+mn-ea"/>
              </a:rPr>
              <a:t> ,  </a:t>
            </a:r>
            <a:r>
              <a:rPr lang="ko-KR" altLang="en-US" sz="3200" b="1" dirty="0">
                <a:latin typeface="+mn-ea"/>
              </a:rPr>
              <a:t>카시오페이아자리  등을 볼 수 있습니다</a:t>
            </a:r>
            <a:r>
              <a:rPr lang="en-US" altLang="ko-KR" sz="3200" b="1" dirty="0">
                <a:latin typeface="+mn-ea"/>
              </a:rPr>
              <a:t>.</a:t>
            </a:r>
          </a:p>
        </p:txBody>
      </p:sp>
      <p:pic>
        <p:nvPicPr>
          <p:cNvPr id="23" name="object 2">
            <a:extLst>
              <a:ext uri="{FF2B5EF4-FFF2-40B4-BE49-F238E27FC236}">
                <a16:creationId xmlns:a16="http://schemas.microsoft.com/office/drawing/2014/main" id="{5A5917AA-BA4D-55AA-422F-06B12A8EDD7A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pic>
        <p:nvPicPr>
          <p:cNvPr id="24" name="object 4">
            <a:extLst>
              <a:ext uri="{FF2B5EF4-FFF2-40B4-BE49-F238E27FC236}">
                <a16:creationId xmlns:a16="http://schemas.microsoft.com/office/drawing/2014/main" id="{CE84C1DE-975C-3CAF-3790-D2849406E317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3196457"/>
            <a:ext cx="152389" cy="152389"/>
          </a:xfrm>
          <a:prstGeom prst="rect">
            <a:avLst/>
          </a:prstGeom>
        </p:spPr>
      </p:pic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75493BCB-D0FC-D4FA-2E0D-8CE329DA2CF5}"/>
              </a:ext>
            </a:extLst>
          </p:cNvPr>
          <p:cNvSpPr/>
          <p:nvPr/>
        </p:nvSpPr>
        <p:spPr>
          <a:xfrm>
            <a:off x="5646535" y="1286484"/>
            <a:ext cx="14842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ㅂㄱㅅ</a:t>
            </a:r>
            <a:endParaRPr lang="ko-KR" altLang="en-US" sz="3200" dirty="0"/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123EBE9B-F321-F1E5-A71F-C4A879723D7D}"/>
              </a:ext>
            </a:extLst>
          </p:cNvPr>
          <p:cNvSpPr/>
          <p:nvPr/>
        </p:nvSpPr>
        <p:spPr>
          <a:xfrm>
            <a:off x="5655203" y="1306388"/>
            <a:ext cx="14842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북극성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A52A7F0-6B4B-5364-6E8A-3A05457F667C}"/>
              </a:ext>
            </a:extLst>
          </p:cNvPr>
          <p:cNvSpPr txBox="1"/>
          <p:nvPr/>
        </p:nvSpPr>
        <p:spPr>
          <a:xfrm>
            <a:off x="1027515" y="4499114"/>
            <a:ext cx="10859685" cy="1474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북극성은 북쪽 하늘에서 일 년 내내 같은 위치에 있으며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북두칠성과 카시오페이아자리를 이용해 찾을 수 있습니다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4E6B20ED-F263-7FAD-17FB-834CD6E8C942}"/>
              </a:ext>
            </a:extLst>
          </p:cNvPr>
          <p:cNvSpPr/>
          <p:nvPr/>
        </p:nvSpPr>
        <p:spPr>
          <a:xfrm>
            <a:off x="9070143" y="1286484"/>
            <a:ext cx="1896785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ㅋㄱㅈㄹ</a:t>
            </a:r>
            <a:endParaRPr lang="ko-KR" altLang="en-US" sz="3200" dirty="0"/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9FF8D7D8-434C-8CD0-1F99-19A82FC3B711}"/>
              </a:ext>
            </a:extLst>
          </p:cNvPr>
          <p:cNvSpPr/>
          <p:nvPr/>
        </p:nvSpPr>
        <p:spPr>
          <a:xfrm>
            <a:off x="9070143" y="1286484"/>
            <a:ext cx="1896785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큰곰자리</a:t>
            </a:r>
          </a:p>
        </p:txBody>
      </p:sp>
      <p:sp>
        <p:nvSpPr>
          <p:cNvPr id="34" name="사각형: 둥근 모서리 33">
            <a:extLst>
              <a:ext uri="{FF2B5EF4-FFF2-40B4-BE49-F238E27FC236}">
                <a16:creationId xmlns:a16="http://schemas.microsoft.com/office/drawing/2014/main" id="{00F8E38E-0418-7E9A-3A0E-42931B62AF8C}"/>
              </a:ext>
            </a:extLst>
          </p:cNvPr>
          <p:cNvSpPr/>
          <p:nvPr/>
        </p:nvSpPr>
        <p:spPr>
          <a:xfrm>
            <a:off x="1091254" y="2024348"/>
            <a:ext cx="2301399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ㅈㅇㄱㅈㄹ</a:t>
            </a:r>
            <a:endParaRPr lang="ko-KR" altLang="en-US" sz="3200" dirty="0"/>
          </a:p>
        </p:txBody>
      </p: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83588238-DDB2-9457-8B85-BEEB19969CDF}"/>
              </a:ext>
            </a:extLst>
          </p:cNvPr>
          <p:cNvSpPr/>
          <p:nvPr/>
        </p:nvSpPr>
        <p:spPr>
          <a:xfrm>
            <a:off x="1091253" y="2024348"/>
            <a:ext cx="2301399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작은곰자리</a:t>
            </a: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B8BB07A7-A89B-7370-72F4-E3E136CDF233}"/>
              </a:ext>
            </a:extLst>
          </p:cNvPr>
          <p:cNvSpPr/>
          <p:nvPr/>
        </p:nvSpPr>
        <p:spPr>
          <a:xfrm>
            <a:off x="3698689" y="2024348"/>
            <a:ext cx="353468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ㅋㅅㅇㅍㅇㅇㅈㄹ</a:t>
            </a:r>
            <a:endParaRPr lang="ko-KR" altLang="en-US" sz="3200" dirty="0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65CF981A-4BE9-1BB6-32FB-1A606BD5170E}"/>
              </a:ext>
            </a:extLst>
          </p:cNvPr>
          <p:cNvSpPr/>
          <p:nvPr/>
        </p:nvSpPr>
        <p:spPr>
          <a:xfrm>
            <a:off x="3698687" y="2024348"/>
            <a:ext cx="353468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카시오페이아자리</a:t>
            </a:r>
          </a:p>
        </p:txBody>
      </p:sp>
      <p:pic>
        <p:nvPicPr>
          <p:cNvPr id="38" name="object 4">
            <a:extLst>
              <a:ext uri="{FF2B5EF4-FFF2-40B4-BE49-F238E27FC236}">
                <a16:creationId xmlns:a16="http://schemas.microsoft.com/office/drawing/2014/main" id="{D86C2337-9743-2B66-FA0A-1779B0404B8D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4831797"/>
            <a:ext cx="152389" cy="152389"/>
          </a:xfrm>
          <a:prstGeom prst="rect">
            <a:avLst/>
          </a:prstGeom>
        </p:spPr>
      </p:pic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15E17B97-137A-1C2C-DA25-CB00DCCBDEAD}"/>
              </a:ext>
            </a:extLst>
          </p:cNvPr>
          <p:cNvSpPr/>
          <p:nvPr/>
        </p:nvSpPr>
        <p:spPr>
          <a:xfrm>
            <a:off x="2189788" y="3693402"/>
            <a:ext cx="1896785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ㅂㄷㅊㅅ</a:t>
            </a:r>
            <a:endParaRPr lang="ko-KR" altLang="en-US" sz="3200" dirty="0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517D3C6B-F2D9-502D-4D70-38DA12324DE4}"/>
              </a:ext>
            </a:extLst>
          </p:cNvPr>
          <p:cNvSpPr/>
          <p:nvPr/>
        </p:nvSpPr>
        <p:spPr>
          <a:xfrm>
            <a:off x="2189788" y="3693402"/>
            <a:ext cx="1896785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북두칠성</a:t>
            </a:r>
          </a:p>
        </p:txBody>
      </p:sp>
    </p:spTree>
    <p:extLst>
      <p:ext uri="{BB962C8B-B14F-4D97-AF65-F5344CB8AC3E}">
        <p14:creationId xmlns:p14="http://schemas.microsoft.com/office/powerpoint/2010/main" val="270231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3" grpId="0" animBg="1"/>
      <p:bldP spid="35" grpId="0" animBg="1"/>
      <p:bldP spid="37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4F10312-4D11-6607-0382-00B02CED5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697" y="544302"/>
            <a:ext cx="9528380" cy="5539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61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31CFA5-3DEA-C364-7098-885FF5D02E32}"/>
              </a:ext>
            </a:extLst>
          </p:cNvPr>
          <p:cNvSpPr txBox="1"/>
          <p:nvPr/>
        </p:nvSpPr>
        <p:spPr>
          <a:xfrm>
            <a:off x="1047286" y="994506"/>
            <a:ext cx="10408113" cy="62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spc="-150" dirty="0">
                <a:latin typeface="+mn-ea"/>
              </a:rPr>
              <a:t>북극성 주변에서 볼 수 있는 별자리에 어떤 것이 있을까요</a:t>
            </a:r>
            <a:r>
              <a:rPr lang="en-US" altLang="ko-KR" sz="3000" b="1" spc="-150" dirty="0">
                <a:latin typeface="+mn-ea"/>
              </a:rPr>
              <a:t>?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956B413-6DB9-FA99-B3D5-259D491219A5}"/>
              </a:ext>
            </a:extLst>
          </p:cNvPr>
          <p:cNvSpPr/>
          <p:nvPr/>
        </p:nvSpPr>
        <p:spPr>
          <a:xfrm>
            <a:off x="1129492" y="1821576"/>
            <a:ext cx="10040078" cy="1379402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C1EBC929-F67D-1753-1D97-7C8FA0F6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2241436"/>
            <a:ext cx="539682" cy="5396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26C0B22-6546-CC13-39AF-36DDFBB3FEA7}"/>
              </a:ext>
            </a:extLst>
          </p:cNvPr>
          <p:cNvSpPr txBox="1"/>
          <p:nvPr/>
        </p:nvSpPr>
        <p:spPr>
          <a:xfrm>
            <a:off x="1363500" y="1932006"/>
            <a:ext cx="9487675" cy="11456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solidFill>
                  <a:srgbClr val="DF1856"/>
                </a:solidFill>
              </a:rPr>
              <a:t>큰곰자리</a:t>
            </a:r>
            <a:r>
              <a:rPr lang="en-US" altLang="ko-KR" sz="3000" b="1" dirty="0">
                <a:solidFill>
                  <a:srgbClr val="DF1856"/>
                </a:solidFill>
              </a:rPr>
              <a:t>, </a:t>
            </a:r>
            <a:r>
              <a:rPr lang="ko-KR" altLang="en-US" sz="3000" b="1" dirty="0">
                <a:solidFill>
                  <a:srgbClr val="DF1856"/>
                </a:solidFill>
              </a:rPr>
              <a:t>작은곰자리</a:t>
            </a:r>
            <a:r>
              <a:rPr lang="en-US" altLang="ko-KR" sz="3000" b="1" dirty="0">
                <a:solidFill>
                  <a:srgbClr val="DF1856"/>
                </a:solidFill>
              </a:rPr>
              <a:t>, </a:t>
            </a:r>
            <a:r>
              <a:rPr lang="ko-KR" altLang="en-US" sz="3000" b="1" dirty="0">
                <a:solidFill>
                  <a:srgbClr val="DF1856"/>
                </a:solidFill>
              </a:rPr>
              <a:t>카시오페이아자리를 볼 수 있습니다</a:t>
            </a:r>
            <a:r>
              <a:rPr lang="en-US" altLang="ko-KR" sz="3000" b="1" dirty="0">
                <a:solidFill>
                  <a:srgbClr val="DF185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878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2498-F92A-2CB5-22C0-AD4264A9FA95}"/>
              </a:ext>
            </a:extLst>
          </p:cNvPr>
          <p:cNvSpPr txBox="1"/>
          <p:nvPr/>
        </p:nvSpPr>
        <p:spPr>
          <a:xfrm>
            <a:off x="1031105" y="1332847"/>
            <a:ext cx="10286752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별</a:t>
            </a:r>
            <a:r>
              <a:rPr lang="ko-KR" altLang="en-US" sz="3600" b="1" spc="-150" dirty="0">
                <a:latin typeface="+mn-ea"/>
              </a:rPr>
              <a:t>의 정의와 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북극성 주변 별자리</a:t>
            </a:r>
            <a:r>
              <a:rPr lang="ko-KR" altLang="en-US" sz="3600" b="1" spc="-150" dirty="0">
                <a:latin typeface="+mn-ea"/>
              </a:rPr>
              <a:t>를 설명할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794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6956B413-6DB9-FA99-B3D5-259D491219A5}"/>
              </a:ext>
            </a:extLst>
          </p:cNvPr>
          <p:cNvSpPr/>
          <p:nvPr/>
        </p:nvSpPr>
        <p:spPr>
          <a:xfrm>
            <a:off x="1129492" y="1821576"/>
            <a:ext cx="10040078" cy="884679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C1EBC929-F67D-1753-1D97-7C8FA0F6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1990053"/>
            <a:ext cx="539682" cy="5396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26C0B22-6546-CC13-39AF-36DDFBB3FEA7}"/>
              </a:ext>
            </a:extLst>
          </p:cNvPr>
          <p:cNvSpPr txBox="1"/>
          <p:nvPr/>
        </p:nvSpPr>
        <p:spPr>
          <a:xfrm>
            <a:off x="1363500" y="2003446"/>
            <a:ext cx="9487675" cy="5539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r>
              <a:rPr lang="ko-KR" altLang="en-US" sz="3000" b="1" dirty="0">
                <a:solidFill>
                  <a:srgbClr val="DF1856"/>
                </a:solidFill>
              </a:rPr>
              <a:t>태양은 스스로 빛을 내므로 별입니다</a:t>
            </a:r>
            <a:r>
              <a:rPr lang="en-US" altLang="ko-KR" sz="3000" b="1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CEECFB-257A-C906-8BFF-C09257AF9A82}"/>
              </a:ext>
            </a:extLst>
          </p:cNvPr>
          <p:cNvSpPr txBox="1"/>
          <p:nvPr/>
        </p:nvSpPr>
        <p:spPr>
          <a:xfrm>
            <a:off x="2397024" y="1106442"/>
            <a:ext cx="88805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태양계 구성원 중에서 별은 무엇일까요</a:t>
            </a:r>
            <a:r>
              <a:rPr lang="en-US" altLang="ko-KR" sz="3000" b="1" spc="-150" dirty="0">
                <a:latin typeface="+mn-ea"/>
              </a:rPr>
              <a:t>?</a:t>
            </a:r>
            <a:endParaRPr lang="ko-KR" altLang="en-US" sz="3000" spc="-1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661D06-C598-056F-1AD3-166D4424DDCC}"/>
              </a:ext>
            </a:extLst>
          </p:cNvPr>
          <p:cNvSpPr txBox="1"/>
          <p:nvPr/>
        </p:nvSpPr>
        <p:spPr>
          <a:xfrm>
            <a:off x="1026509" y="1114069"/>
            <a:ext cx="13861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rgbClr val="623E99"/>
                </a:solidFill>
                <a:latin typeface="+mn-ea"/>
              </a:rPr>
              <a:t>사고력</a:t>
            </a:r>
            <a:endParaRPr lang="ko-KR" altLang="en-US" sz="3000" dirty="0">
              <a:solidFill>
                <a:srgbClr val="623E99"/>
              </a:solidFill>
            </a:endParaRPr>
          </a:p>
        </p:txBody>
      </p:sp>
      <p:sp>
        <p:nvSpPr>
          <p:cNvPr id="10" name="object 27">
            <a:extLst>
              <a:ext uri="{FF2B5EF4-FFF2-40B4-BE49-F238E27FC236}">
                <a16:creationId xmlns:a16="http://schemas.microsoft.com/office/drawing/2014/main" id="{D5333F5E-5D50-682C-E42B-5205883C2504}"/>
              </a:ext>
            </a:extLst>
          </p:cNvPr>
          <p:cNvSpPr/>
          <p:nvPr/>
        </p:nvSpPr>
        <p:spPr>
          <a:xfrm>
            <a:off x="2285393" y="1220464"/>
            <a:ext cx="50829" cy="317678"/>
          </a:xfrm>
          <a:custGeom>
            <a:avLst/>
            <a:gdLst/>
            <a:ahLst/>
            <a:cxnLst/>
            <a:rect l="l" t="t" r="r" b="b"/>
            <a:pathLst>
              <a:path w="83820" h="523875">
                <a:moveTo>
                  <a:pt x="41883" y="0"/>
                </a:moveTo>
                <a:lnTo>
                  <a:pt x="25580" y="3291"/>
                </a:lnTo>
                <a:lnTo>
                  <a:pt x="12267" y="12267"/>
                </a:lnTo>
                <a:lnTo>
                  <a:pt x="3291" y="25580"/>
                </a:lnTo>
                <a:lnTo>
                  <a:pt x="0" y="41883"/>
                </a:lnTo>
                <a:lnTo>
                  <a:pt x="0" y="481660"/>
                </a:lnTo>
                <a:lnTo>
                  <a:pt x="3291" y="497963"/>
                </a:lnTo>
                <a:lnTo>
                  <a:pt x="12267" y="511276"/>
                </a:lnTo>
                <a:lnTo>
                  <a:pt x="25580" y="520252"/>
                </a:lnTo>
                <a:lnTo>
                  <a:pt x="41883" y="523544"/>
                </a:lnTo>
                <a:lnTo>
                  <a:pt x="58186" y="520252"/>
                </a:lnTo>
                <a:lnTo>
                  <a:pt x="71499" y="511276"/>
                </a:lnTo>
                <a:lnTo>
                  <a:pt x="80475" y="497963"/>
                </a:lnTo>
                <a:lnTo>
                  <a:pt x="83767" y="481660"/>
                </a:lnTo>
                <a:lnTo>
                  <a:pt x="83767" y="41883"/>
                </a:lnTo>
                <a:lnTo>
                  <a:pt x="80475" y="25580"/>
                </a:lnTo>
                <a:lnTo>
                  <a:pt x="71499" y="12267"/>
                </a:lnTo>
                <a:lnTo>
                  <a:pt x="58186" y="3291"/>
                </a:lnTo>
                <a:lnTo>
                  <a:pt x="41883" y="0"/>
                </a:lnTo>
                <a:close/>
              </a:path>
            </a:pathLst>
          </a:custGeom>
          <a:solidFill>
            <a:srgbClr val="623D99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  <p:extLst>
      <p:ext uri="{BB962C8B-B14F-4D97-AF65-F5344CB8AC3E}">
        <p14:creationId xmlns:p14="http://schemas.microsoft.com/office/powerpoint/2010/main" val="304054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19A26-6727-39F6-2CFD-6C4B8F81008E}"/>
              </a:ext>
            </a:extLst>
          </p:cNvPr>
          <p:cNvSpPr txBox="1"/>
          <p:nvPr/>
        </p:nvSpPr>
        <p:spPr>
          <a:xfrm>
            <a:off x="1047287" y="1064842"/>
            <a:ext cx="102926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200" b="1" dirty="0">
                <a:latin typeface="+mn-ea"/>
              </a:rPr>
              <a:t>북극성 주변의 별자리를 관찰하고 설명할 수 있나요</a:t>
            </a:r>
            <a:r>
              <a:rPr lang="en-US" altLang="ko-KR" sz="3200" b="1" dirty="0">
                <a:latin typeface="+mn-ea"/>
              </a:rPr>
              <a:t>?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618489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F6EB6-3B48-62AD-693A-0558CD852169}"/>
              </a:ext>
            </a:extLst>
          </p:cNvPr>
          <p:cNvSpPr txBox="1"/>
          <p:nvPr/>
        </p:nvSpPr>
        <p:spPr>
          <a:xfrm>
            <a:off x="2149168" y="2890329"/>
            <a:ext cx="6200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밤하늘</a:t>
            </a:r>
            <a:r>
              <a:rPr lang="ko-KR" altLang="en-US" sz="4000" b="1" spc="-150" dirty="0">
                <a:latin typeface="+mn-ea"/>
              </a:rPr>
              <a:t>을</a:t>
            </a:r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 관찰</a:t>
            </a:r>
            <a:r>
              <a:rPr lang="ko-KR" altLang="en-US" sz="4000" b="1" spc="-150" dirty="0">
                <a:latin typeface="+mn-ea"/>
              </a:rPr>
              <a:t>해 볼까요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CFD78D-E784-4CFF-A8DA-F4DE53DBFFB5}"/>
              </a:ext>
            </a:extLst>
          </p:cNvPr>
          <p:cNvSpPr txBox="1"/>
          <p:nvPr/>
        </p:nvSpPr>
        <p:spPr>
          <a:xfrm>
            <a:off x="2149168" y="3822967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98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D21708-2B68-0532-A39E-070D91F486E4}"/>
              </a:ext>
            </a:extLst>
          </p:cNvPr>
          <p:cNvSpPr txBox="1"/>
          <p:nvPr/>
        </p:nvSpPr>
        <p:spPr>
          <a:xfrm>
            <a:off x="617064" y="1325326"/>
            <a:ext cx="5345645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밤하늘에서 반짝이는 별을 무리 지어 연결하면 어떤 모습이 나타날까요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00A77E2-087F-A392-930D-A8B53BAB9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293" y="1398494"/>
            <a:ext cx="5141540" cy="436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7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DB91FF03-1402-593B-47C9-C6EB8159CA0E}"/>
              </a:ext>
            </a:extLst>
          </p:cNvPr>
          <p:cNvGrpSpPr/>
          <p:nvPr/>
        </p:nvGrpSpPr>
        <p:grpSpPr>
          <a:xfrm>
            <a:off x="711578" y="1334736"/>
            <a:ext cx="11175621" cy="625043"/>
            <a:chOff x="711578" y="1334736"/>
            <a:chExt cx="11175621" cy="62504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F34BAEF-CE7E-8A10-2A4F-5ACE0AAFCAB2}"/>
                </a:ext>
              </a:extLst>
            </p:cNvPr>
            <p:cNvSpPr txBox="1"/>
            <p:nvPr/>
          </p:nvSpPr>
          <p:spPr>
            <a:xfrm>
              <a:off x="1027514" y="1334736"/>
              <a:ext cx="10859685" cy="625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별</a:t>
              </a:r>
              <a:r>
                <a:rPr lang="ko-KR" altLang="en-US" sz="3200" b="1" spc="-150" dirty="0">
                  <a:latin typeface="+mn-ea"/>
                </a:rPr>
                <a:t>은 행성과 달리 </a:t>
              </a: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스스로 빛을 내는 천체</a:t>
              </a:r>
              <a:r>
                <a:rPr lang="ko-KR" altLang="en-US" sz="3200" b="1" spc="-150" dirty="0">
                  <a:latin typeface="+mn-ea"/>
                </a:rPr>
                <a:t>입니다</a:t>
              </a:r>
              <a:r>
                <a:rPr lang="en-US" altLang="ko-KR" sz="3200" b="1" spc="-150" dirty="0">
                  <a:latin typeface="+mn-ea"/>
                </a:rPr>
                <a:t>.</a:t>
              </a:r>
              <a:endParaRPr lang="ko-KR" altLang="en-US" sz="3200" b="1" spc="-150" dirty="0">
                <a:latin typeface="+mn-ea"/>
              </a:endParaRPr>
            </a:p>
          </p:txBody>
        </p:sp>
        <p:pic>
          <p:nvPicPr>
            <p:cNvPr id="4" name="object 2">
              <a:extLst>
                <a:ext uri="{FF2B5EF4-FFF2-40B4-BE49-F238E27FC236}">
                  <a16:creationId xmlns:a16="http://schemas.microsoft.com/office/drawing/2014/main" id="{31C1B07F-D31D-093C-55A0-F7986CEAA144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1607297"/>
              <a:ext cx="152389" cy="152389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4C95466-0B9D-BE9D-E1E1-E2950D3814E2}"/>
              </a:ext>
            </a:extLst>
          </p:cNvPr>
          <p:cNvSpPr txBox="1"/>
          <p:nvPr/>
        </p:nvSpPr>
        <p:spPr>
          <a:xfrm>
            <a:off x="2058925" y="432811"/>
            <a:ext cx="3769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별과 별자리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6D2F0CE-407C-7FD5-9A41-D90B085A31B8}"/>
              </a:ext>
            </a:extLst>
          </p:cNvPr>
          <p:cNvGrpSpPr/>
          <p:nvPr/>
        </p:nvGrpSpPr>
        <p:grpSpPr>
          <a:xfrm>
            <a:off x="711578" y="2155623"/>
            <a:ext cx="11175621" cy="625043"/>
            <a:chOff x="711578" y="2246764"/>
            <a:chExt cx="11175621" cy="6250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EA8078-1513-A36F-0578-1C0EBF5082F9}"/>
                </a:ext>
              </a:extLst>
            </p:cNvPr>
            <p:cNvSpPr txBox="1"/>
            <p:nvPr/>
          </p:nvSpPr>
          <p:spPr>
            <a:xfrm>
              <a:off x="1027514" y="2246764"/>
              <a:ext cx="10859685" cy="625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spc="-150" dirty="0">
                  <a:latin typeface="+mn-ea"/>
                </a:rPr>
                <a:t>별을 </a:t>
              </a: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무리 지어 연결</a:t>
              </a:r>
              <a:r>
                <a:rPr lang="ko-KR" altLang="en-US" sz="3200" b="1" spc="-150" dirty="0">
                  <a:latin typeface="+mn-ea"/>
                </a:rPr>
                <a:t>해 이름을 붙인 것을 </a:t>
              </a: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별자리</a:t>
              </a:r>
              <a:r>
                <a:rPr lang="ko-KR" altLang="en-US" sz="3200" b="1" spc="-150" dirty="0">
                  <a:latin typeface="+mn-ea"/>
                </a:rPr>
                <a:t>라고 합니다</a:t>
              </a:r>
              <a:r>
                <a:rPr lang="en-US" altLang="ko-KR" sz="3200" b="1" spc="-150" dirty="0">
                  <a:latin typeface="+mn-ea"/>
                </a:rPr>
                <a:t>.</a:t>
              </a:r>
              <a:endParaRPr lang="ko-KR" altLang="en-US" sz="3200" b="1" spc="-150" dirty="0">
                <a:latin typeface="+mn-ea"/>
              </a:endParaRPr>
            </a:p>
          </p:txBody>
        </p:sp>
        <p:pic>
          <p:nvPicPr>
            <p:cNvPr id="9" name="object 2">
              <a:extLst>
                <a:ext uri="{FF2B5EF4-FFF2-40B4-BE49-F238E27FC236}">
                  <a16:creationId xmlns:a16="http://schemas.microsoft.com/office/drawing/2014/main" id="{5C3AB635-88BC-56C1-195C-1769AE90FE5D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2519325"/>
              <a:ext cx="152389" cy="152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00065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F1911E-8AAF-7A33-1A50-1A3AB958B999}"/>
              </a:ext>
            </a:extLst>
          </p:cNvPr>
          <p:cNvSpPr txBox="1"/>
          <p:nvPr/>
        </p:nvSpPr>
        <p:spPr>
          <a:xfrm>
            <a:off x="1064091" y="2417924"/>
            <a:ext cx="9847749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북극성 주변의 별자리</a:t>
            </a:r>
            <a:r>
              <a:rPr lang="ko-KR" altLang="en-US" sz="3600" b="1" spc="-150" dirty="0">
                <a:latin typeface="+mn-ea"/>
              </a:rPr>
              <a:t>를 관찰할 수 있어요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D787F8-9110-A588-DE3C-29CA28A30F0B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</p:spTree>
    <p:extLst>
      <p:ext uri="{BB962C8B-B14F-4D97-AF65-F5344CB8AC3E}">
        <p14:creationId xmlns:p14="http://schemas.microsoft.com/office/powerpoint/2010/main" val="16050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D787F8-9110-A588-DE3C-29CA28A30F0B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41E96CC-D9C5-3A98-7919-B3FD7CD70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618" y="3358121"/>
            <a:ext cx="1053783" cy="102869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C80DA5C-0526-E604-4E84-4FF3403BB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4111" y="1778653"/>
            <a:ext cx="1035362" cy="10070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952452-9A63-A6A5-9370-A6342071FFE9}"/>
              </a:ext>
            </a:extLst>
          </p:cNvPr>
          <p:cNvSpPr txBox="1"/>
          <p:nvPr/>
        </p:nvSpPr>
        <p:spPr>
          <a:xfrm>
            <a:off x="2841274" y="199902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88BA7B-2A34-CBDC-2D8F-A297C8F1494A}"/>
              </a:ext>
            </a:extLst>
          </p:cNvPr>
          <p:cNvSpPr txBox="1"/>
          <p:nvPr/>
        </p:nvSpPr>
        <p:spPr>
          <a:xfrm>
            <a:off x="8058048" y="1999347"/>
            <a:ext cx="1273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나침반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B1146C-1E01-DD40-58CA-0901FA712F31}"/>
              </a:ext>
            </a:extLst>
          </p:cNvPr>
          <p:cNvSpPr txBox="1"/>
          <p:nvPr/>
        </p:nvSpPr>
        <p:spPr>
          <a:xfrm>
            <a:off x="2841274" y="3563830"/>
            <a:ext cx="1273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손전등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1301881D-E8FB-1C78-5349-6FA6894631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641" y="1778653"/>
            <a:ext cx="1101760" cy="1007039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1A26269-760D-683D-ED6B-487CF647EA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134DB5C6-0906-EF70-E192-9322601965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5891" y="2002127"/>
            <a:ext cx="420320" cy="451688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5403D7A-F4B2-8960-8AA7-EFEB945194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3575405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715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2B5C47C-A214-4F2B-078E-0F540B046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516" y="4363147"/>
            <a:ext cx="2521274" cy="16982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천체 관측 프로그램에서 북극성을 찾아봅시다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pic>
        <p:nvPicPr>
          <p:cNvPr id="4" name="그림 3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493A3A07-6310-83C5-F800-48C8B4E603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0996BD9A-C748-B9C0-1F79-8EA6AD810B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59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81837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천체 관측 프로그램으로 북극성 주변에는 어떤 별자리가 있는지 관찰해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D6F05A6-64FB-0997-FD67-976FDAFC1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454" y="3031981"/>
            <a:ext cx="10393178" cy="296548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5CE8909C-FDF6-DF31-C65E-3A62DD9C5030}"/>
              </a:ext>
            </a:extLst>
          </p:cNvPr>
          <p:cNvGrpSpPr/>
          <p:nvPr/>
        </p:nvGrpSpPr>
        <p:grpSpPr>
          <a:xfrm flipH="1">
            <a:off x="574361" y="3522193"/>
            <a:ext cx="343093" cy="685800"/>
            <a:chOff x="11288812" y="3669049"/>
            <a:chExt cx="343093" cy="685800"/>
          </a:xfrm>
        </p:grpSpPr>
        <p:sp>
          <p:nvSpPr>
            <p:cNvPr id="8" name="object 27">
              <a:extLst>
                <a:ext uri="{FF2B5EF4-FFF2-40B4-BE49-F238E27FC236}">
                  <a16:creationId xmlns:a16="http://schemas.microsoft.com/office/drawing/2014/main" id="{2D89D01B-73CF-A7F8-0011-7E7D6E01CA3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8">
              <a:extLst>
                <a:ext uri="{FF2B5EF4-FFF2-40B4-BE49-F238E27FC236}">
                  <a16:creationId xmlns:a16="http://schemas.microsoft.com/office/drawing/2014/main" id="{392891C2-02FC-1EC2-0002-49E3FE7B49D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169BE10-DAF2-B3F8-E585-8D70161BEF4B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5C1FD453-6232-2AAF-0AEC-54D1F0F8CD41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B177C447-2C02-CF2F-1200-0DBFE9C214A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E0F5FBB-AF5A-4BA2-CFDD-CB5E75DA9F7A}"/>
              </a:ext>
            </a:extLst>
          </p:cNvPr>
          <p:cNvGrpSpPr/>
          <p:nvPr/>
        </p:nvGrpSpPr>
        <p:grpSpPr>
          <a:xfrm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213C8A02-41F3-2CC5-B551-F9702871633D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40A20F47-EFC7-F690-2053-714FA8EB4DC6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6DAAD4FF-F9AC-6752-7BD6-0889D955CA45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F23D70D-E935-DC53-F894-A67B8AD8220C}"/>
              </a:ext>
            </a:extLst>
          </p:cNvPr>
          <p:cNvSpPr txBox="1"/>
          <p:nvPr/>
        </p:nvSpPr>
        <p:spPr>
          <a:xfrm>
            <a:off x="7624082" y="3455518"/>
            <a:ext cx="268196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큰곰자리</a:t>
            </a:r>
            <a:endParaRPr lang="en-US" altLang="ko-KR" sz="2800" b="1" spc="-150" dirty="0">
              <a:solidFill>
                <a:srgbClr val="DF185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BC06C1-EBD3-A53C-1824-E72EECD63785}"/>
              </a:ext>
            </a:extLst>
          </p:cNvPr>
          <p:cNvSpPr txBox="1"/>
          <p:nvPr/>
        </p:nvSpPr>
        <p:spPr>
          <a:xfrm>
            <a:off x="7624082" y="4073743"/>
            <a:ext cx="3091543" cy="14888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별자리의 꼬리 부분이 국자 모양입니다</a:t>
            </a:r>
            <a:r>
              <a:rPr lang="en-US" altLang="ko-KR" sz="2800" b="1" spc="-150" dirty="0">
                <a:solidFill>
                  <a:srgbClr val="DF1856"/>
                </a:solidFill>
              </a:rPr>
              <a:t>.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3A5A7935-7EA7-CD00-2407-5C7B8553D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119" y="3405019"/>
            <a:ext cx="2370534" cy="2295170"/>
          </a:xfrm>
          <a:prstGeom prst="rect">
            <a:avLst/>
          </a:prstGeom>
        </p:spPr>
      </p:pic>
      <p:pic>
        <p:nvPicPr>
          <p:cNvPr id="7" name="그림 6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46C2A295-F48F-8C60-A74B-940BBA02BB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21" name="그림 20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73B378B0-1025-DCD4-F233-B0149FA161B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7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D6F05A6-64FB-0997-FD67-976FDAFC1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454" y="3031981"/>
            <a:ext cx="10393178" cy="29654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75916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천체 관측 프로그램으로 북극성 주변에는 어떤 별자리가 있는지 관찰해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3599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18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북극성 주변의 별자리 관찰하기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169BE10-DAF2-B3F8-E585-8D70161BEF4B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5C1FD453-6232-2AAF-0AEC-54D1F0F8CD41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B177C447-2C02-CF2F-1200-0DBFE9C214A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E0F5FBB-AF5A-4BA2-CFDD-CB5E75DA9F7A}"/>
              </a:ext>
            </a:extLst>
          </p:cNvPr>
          <p:cNvGrpSpPr/>
          <p:nvPr/>
        </p:nvGrpSpPr>
        <p:grpSpPr>
          <a:xfrm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213C8A02-41F3-2CC5-B551-F9702871633D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40A20F47-EFC7-F690-2053-714FA8EB4DC6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6DAAD4FF-F9AC-6752-7BD6-0889D955CA45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F23D70D-E935-DC53-F894-A67B8AD8220C}"/>
              </a:ext>
            </a:extLst>
          </p:cNvPr>
          <p:cNvSpPr txBox="1"/>
          <p:nvPr/>
        </p:nvSpPr>
        <p:spPr>
          <a:xfrm>
            <a:off x="7624082" y="3455518"/>
            <a:ext cx="268196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작은곰자리</a:t>
            </a:r>
            <a:endParaRPr lang="en-US" altLang="ko-KR" sz="2800" b="1" spc="-150" dirty="0">
              <a:solidFill>
                <a:srgbClr val="DF1856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BC06C1-EBD3-A53C-1824-E72EECD63785}"/>
              </a:ext>
            </a:extLst>
          </p:cNvPr>
          <p:cNvSpPr txBox="1"/>
          <p:nvPr/>
        </p:nvSpPr>
        <p:spPr>
          <a:xfrm>
            <a:off x="7624082" y="4073743"/>
            <a:ext cx="3091543" cy="14888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ko-KR" altLang="en-US" sz="2800" b="1" spc="-150" dirty="0">
                <a:solidFill>
                  <a:srgbClr val="DF1856"/>
                </a:solidFill>
              </a:rPr>
              <a:t>국자 모양입니다</a:t>
            </a:r>
            <a:r>
              <a:rPr lang="en-US" altLang="ko-KR" sz="2800" b="1" spc="-150" dirty="0">
                <a:solidFill>
                  <a:srgbClr val="DF1856"/>
                </a:solidFill>
              </a:rPr>
              <a:t>.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52C43A01-AC9C-059B-ADDA-8F64AAB5FDE2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25" name="object 27">
              <a:extLst>
                <a:ext uri="{FF2B5EF4-FFF2-40B4-BE49-F238E27FC236}">
                  <a16:creationId xmlns:a16="http://schemas.microsoft.com/office/drawing/2014/main" id="{31474D23-AAF9-F409-BD93-F1BBA900A7DE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7" name="object 28">
              <a:extLst>
                <a:ext uri="{FF2B5EF4-FFF2-40B4-BE49-F238E27FC236}">
                  <a16:creationId xmlns:a16="http://schemas.microsoft.com/office/drawing/2014/main" id="{048FC8C4-0FEB-38EC-0955-99AB6112FFB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ED642B4F-28A5-4EF3-FB51-A0A74497D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118" y="3408536"/>
            <a:ext cx="2370534" cy="2295603"/>
          </a:xfrm>
          <a:prstGeom prst="rect">
            <a:avLst/>
          </a:prstGeom>
        </p:spPr>
      </p:pic>
      <p:pic>
        <p:nvPicPr>
          <p:cNvPr id="6" name="그림 5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197BB36E-5A27-6D56-BDAA-1C7EEC571B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0261" y="1216300"/>
            <a:ext cx="2053538" cy="294434"/>
          </a:xfrm>
          <a:prstGeom prst="rect">
            <a:avLst/>
          </a:prstGeom>
        </p:spPr>
      </p:pic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B271903B-D076-288F-CD16-332AC126A7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49353" y="1222210"/>
            <a:ext cx="1609686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93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411</Words>
  <Application>Microsoft Office PowerPoint</Application>
  <PresentationFormat>와이드스크린</PresentationFormat>
  <Paragraphs>80</Paragraphs>
  <Slides>22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6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2023-11-24T00:03:31Z</dcterms:created>
  <dcterms:modified xsi:type="dcterms:W3CDTF">2024-06-27T05:08:31Z</dcterms:modified>
</cp:coreProperties>
</file>